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Roboto"/>
      <p:regular r:id="rId16"/>
      <p:bold r:id="rId17"/>
      <p:italic r:id="rId18"/>
      <p:boldItalic r:id="rId19"/>
    </p:embeddedFont>
    <p:embeddedFont>
      <p:font typeface="Montserrat"/>
      <p:regular r:id="rId20"/>
      <p:bold r:id="rId21"/>
      <p:italic r:id="rId22"/>
      <p:boldItalic r:id="rId23"/>
    </p:embeddedFont>
    <p:embeddedFont>
      <p:font typeface="Lato"/>
      <p:regular r:id="rId24"/>
      <p:bold r:id="rId25"/>
      <p:italic r:id="rId26"/>
      <p:boldItalic r:id="rId27"/>
    </p:embeddedFont>
    <p:embeddedFont>
      <p:font typeface="Comfortaa"/>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Comfortaa-regular.fntdata"/><Relationship Id="rId27" Type="http://schemas.openxmlformats.org/officeDocument/2006/relationships/font" Target="fonts/Lato-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omfortaa-bold.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jpg>
</file>

<file path=ppt/media/image10.jpg>
</file>

<file path=ppt/media/image11.gif>
</file>

<file path=ppt/media/image12.jpg>
</file>

<file path=ppt/media/image13.jpg>
</file>

<file path=ppt/media/image14.png>
</file>

<file path=ppt/media/image15.gif>
</file>

<file path=ppt/media/image16.jpg>
</file>

<file path=ppt/media/image17.jpg>
</file>

<file path=ppt/media/image18.png>
</file>

<file path=ppt/media/image19.jpg>
</file>

<file path=ppt/media/image2.jpg>
</file>

<file path=ppt/media/image20.gif>
</file>

<file path=ppt/media/image21.jpg>
</file>

<file path=ppt/media/image22.jpg>
</file>

<file path=ppt/media/image3.jpg>
</file>

<file path=ppt/media/image4.jpg>
</file>

<file path=ppt/media/image5.jpg>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a3e7e0475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a3e7e0475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a3e7e0475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a3e7e0475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c299c9438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c299c9438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a3e7e0475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a3e7e0475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a3e7e0475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a3e7e0475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a3e7e0475f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a3e7e0475f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3a3e7e0475f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3a3e7e0475f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a3e7e0475f_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a3e7e0475f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3bc6dd481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3bc6dd481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a3e7e0475f_3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a3e7e0475f_3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2100">
        <p14:gallery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jpg"/><Relationship Id="rId4" Type="http://schemas.openxmlformats.org/officeDocument/2006/relationships/image" Target="../media/image14.png"/><Relationship Id="rId5"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19.jpg"/><Relationship Id="rId5"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17.jpg"/><Relationship Id="rId5" Type="http://schemas.openxmlformats.org/officeDocument/2006/relationships/image" Target="../media/image13.jpg"/><Relationship Id="rId6" Type="http://schemas.openxmlformats.org/officeDocument/2006/relationships/image" Target="../media/image8.jpg"/><Relationship Id="rId7"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10.jpg"/><Relationship Id="rId9" Type="http://schemas.openxmlformats.org/officeDocument/2006/relationships/image" Target="../media/image20.gif"/><Relationship Id="rId5" Type="http://schemas.openxmlformats.org/officeDocument/2006/relationships/image" Target="../media/image1.jpg"/><Relationship Id="rId6" Type="http://schemas.openxmlformats.org/officeDocument/2006/relationships/image" Target="../media/image7.jpg"/><Relationship Id="rId7" Type="http://schemas.openxmlformats.org/officeDocument/2006/relationships/image" Target="../media/image11.gif"/><Relationship Id="rId8"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 Id="rId4" Type="http://schemas.openxmlformats.org/officeDocument/2006/relationships/image" Target="../media/image15.gif"/><Relationship Id="rId5"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title"/>
          </p:nvPr>
        </p:nvSpPr>
        <p:spPr>
          <a:xfrm>
            <a:off x="311700" y="1461763"/>
            <a:ext cx="8520600" cy="212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000"/>
              <a:t>The Innovation Project</a:t>
            </a:r>
            <a:endParaRPr sz="6000"/>
          </a:p>
        </p:txBody>
      </p:sp>
      <p:sp>
        <p:nvSpPr>
          <p:cNvPr id="135" name="Google Shape;135;p13"/>
          <p:cNvSpPr txBox="1"/>
          <p:nvPr>
            <p:ph idx="1" type="body"/>
          </p:nvPr>
        </p:nvSpPr>
        <p:spPr>
          <a:xfrm>
            <a:off x="311700" y="3389138"/>
            <a:ext cx="8520600" cy="3083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Presented to you by </a:t>
            </a:r>
            <a:r>
              <a:rPr lang="en"/>
              <a:t>Mountain</a:t>
            </a:r>
            <a:r>
              <a:rPr lang="en"/>
              <a:t> Shredders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2"/>
          <p:cNvSpPr txBox="1"/>
          <p:nvPr>
            <p:ph type="title"/>
          </p:nvPr>
        </p:nvSpPr>
        <p:spPr>
          <a:xfrm>
            <a:off x="1300650" y="220225"/>
            <a:ext cx="65427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Team mountain Shredders</a:t>
            </a:r>
            <a:endParaRPr/>
          </a:p>
        </p:txBody>
      </p:sp>
      <p:sp>
        <p:nvSpPr>
          <p:cNvPr id="247" name="Google Shape;247;p22"/>
          <p:cNvSpPr txBox="1"/>
          <p:nvPr/>
        </p:nvSpPr>
        <p:spPr>
          <a:xfrm>
            <a:off x="81300" y="96075"/>
            <a:ext cx="7464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#9</a:t>
            </a:r>
            <a:endParaRPr sz="1800">
              <a:solidFill>
                <a:schemeClr val="dk2"/>
              </a:solidFill>
              <a:latin typeface="Lato"/>
              <a:ea typeface="Lato"/>
              <a:cs typeface="Lato"/>
              <a:sym typeface="Lato"/>
            </a:endParaRPr>
          </a:p>
        </p:txBody>
      </p:sp>
      <p:sp>
        <p:nvSpPr>
          <p:cNvPr id="248" name="Google Shape;248;p22"/>
          <p:cNvSpPr txBox="1"/>
          <p:nvPr/>
        </p:nvSpPr>
        <p:spPr>
          <a:xfrm>
            <a:off x="1541575" y="2588728"/>
            <a:ext cx="1452000" cy="32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Lato"/>
                <a:ea typeface="Lato"/>
                <a:cs typeface="Lato"/>
                <a:sym typeface="Lato"/>
              </a:rPr>
              <a:t>Manthon</a:t>
            </a:r>
            <a:endParaRPr sz="1500">
              <a:solidFill>
                <a:schemeClr val="lt1"/>
              </a:solidFill>
              <a:latin typeface="Lato"/>
              <a:ea typeface="Lato"/>
              <a:cs typeface="Lato"/>
              <a:sym typeface="Lato"/>
            </a:endParaRPr>
          </a:p>
        </p:txBody>
      </p:sp>
      <p:sp>
        <p:nvSpPr>
          <p:cNvPr id="249" name="Google Shape;249;p22"/>
          <p:cNvSpPr txBox="1"/>
          <p:nvPr/>
        </p:nvSpPr>
        <p:spPr>
          <a:xfrm>
            <a:off x="3450900" y="2588725"/>
            <a:ext cx="997800" cy="32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Lato"/>
                <a:ea typeface="Lato"/>
                <a:cs typeface="Lato"/>
                <a:sym typeface="Lato"/>
              </a:rPr>
              <a:t>Sid</a:t>
            </a:r>
            <a:endParaRPr sz="1500">
              <a:solidFill>
                <a:schemeClr val="lt1"/>
              </a:solidFill>
              <a:latin typeface="Lato"/>
              <a:ea typeface="Lato"/>
              <a:cs typeface="Lato"/>
              <a:sym typeface="Lato"/>
            </a:endParaRPr>
          </a:p>
        </p:txBody>
      </p:sp>
      <p:sp>
        <p:nvSpPr>
          <p:cNvPr id="250" name="Google Shape;250;p22"/>
          <p:cNvSpPr txBox="1"/>
          <p:nvPr/>
        </p:nvSpPr>
        <p:spPr>
          <a:xfrm>
            <a:off x="5268050" y="2624950"/>
            <a:ext cx="997800" cy="32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lt1"/>
                </a:solidFill>
                <a:latin typeface="Lato"/>
                <a:ea typeface="Lato"/>
                <a:cs typeface="Lato"/>
                <a:sym typeface="Lato"/>
              </a:rPr>
              <a:t>Kesler</a:t>
            </a:r>
            <a:endParaRPr sz="1500">
              <a:solidFill>
                <a:schemeClr val="lt1"/>
              </a:solidFill>
              <a:latin typeface="Lato"/>
              <a:ea typeface="Lato"/>
              <a:cs typeface="Lato"/>
              <a:sym typeface="Lato"/>
            </a:endParaRPr>
          </a:p>
        </p:txBody>
      </p:sp>
      <p:pic>
        <p:nvPicPr>
          <p:cNvPr id="251" name="Google Shape;251;p22" title="unnamed.jpg"/>
          <p:cNvPicPr preferRelativeResize="0"/>
          <p:nvPr/>
        </p:nvPicPr>
        <p:blipFill>
          <a:blip r:embed="rId3">
            <a:alphaModFix/>
          </a:blip>
          <a:stretch>
            <a:fillRect/>
          </a:stretch>
        </p:blipFill>
        <p:spPr>
          <a:xfrm>
            <a:off x="5188588" y="1294075"/>
            <a:ext cx="1256425" cy="1294650"/>
          </a:xfrm>
          <a:prstGeom prst="rect">
            <a:avLst/>
          </a:prstGeom>
          <a:noFill/>
          <a:ln>
            <a:noFill/>
          </a:ln>
        </p:spPr>
      </p:pic>
      <p:pic>
        <p:nvPicPr>
          <p:cNvPr id="252" name="Google Shape;252;p22"/>
          <p:cNvPicPr preferRelativeResize="0"/>
          <p:nvPr/>
        </p:nvPicPr>
        <p:blipFill rotWithShape="1">
          <a:blip r:embed="rId4">
            <a:alphaModFix/>
          </a:blip>
          <a:srcRect b="9321" l="16386" r="13314" t="0"/>
          <a:stretch/>
        </p:blipFill>
        <p:spPr>
          <a:xfrm>
            <a:off x="1699375" y="1376424"/>
            <a:ext cx="1136400" cy="1099200"/>
          </a:xfrm>
          <a:prstGeom prst="rect">
            <a:avLst/>
          </a:prstGeom>
          <a:noFill/>
          <a:ln>
            <a:noFill/>
          </a:ln>
        </p:spPr>
      </p:pic>
      <p:pic>
        <p:nvPicPr>
          <p:cNvPr id="253" name="Google Shape;253;p22"/>
          <p:cNvPicPr preferRelativeResize="0"/>
          <p:nvPr/>
        </p:nvPicPr>
        <p:blipFill rotWithShape="1">
          <a:blip r:embed="rId5">
            <a:alphaModFix/>
          </a:blip>
          <a:srcRect b="26916" l="30806" r="11242" t="0"/>
          <a:stretch/>
        </p:blipFill>
        <p:spPr>
          <a:xfrm>
            <a:off x="3321588" y="1293675"/>
            <a:ext cx="1256400" cy="126468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7" name="Shape 257"/>
        <p:cNvGrpSpPr/>
        <p:nvPr/>
      </p:nvGrpSpPr>
      <p:grpSpPr>
        <a:xfrm>
          <a:off x="0" y="0"/>
          <a:ext cx="0" cy="0"/>
          <a:chOff x="0" y="0"/>
          <a:chExt cx="0" cy="0"/>
        </a:xfrm>
      </p:grpSpPr>
      <p:sp>
        <p:nvSpPr>
          <p:cNvPr id="258" name="Google Shape;258;p23"/>
          <p:cNvSpPr txBox="1"/>
          <p:nvPr>
            <p:ph type="title"/>
          </p:nvPr>
        </p:nvSpPr>
        <p:spPr>
          <a:xfrm>
            <a:off x="1297500" y="404425"/>
            <a:ext cx="7038900" cy="91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dk1"/>
                </a:solidFill>
              </a:rPr>
              <a:t>The end </a:t>
            </a:r>
            <a:endParaRPr sz="4800">
              <a:solidFill>
                <a:schemeClr val="dk1"/>
              </a:solidFill>
            </a:endParaRPr>
          </a:p>
        </p:txBody>
      </p:sp>
      <p:sp>
        <p:nvSpPr>
          <p:cNvPr id="259" name="Google Shape;259;p23"/>
          <p:cNvSpPr txBox="1"/>
          <p:nvPr>
            <p:ph idx="1" type="body"/>
          </p:nvPr>
        </p:nvSpPr>
        <p:spPr>
          <a:xfrm>
            <a:off x="1244150" y="154620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3000">
                <a:solidFill>
                  <a:schemeClr val="dk1"/>
                </a:solidFill>
              </a:rPr>
              <a:t>We will be happy to answer any questions you may have.</a:t>
            </a:r>
            <a:endParaRPr sz="30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idx="1" type="body"/>
          </p:nvPr>
        </p:nvSpPr>
        <p:spPr>
          <a:xfrm>
            <a:off x="740325" y="1764350"/>
            <a:ext cx="4243800" cy="2532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1200"/>
              </a:spcAft>
              <a:buNone/>
            </a:pPr>
            <a:r>
              <a:rPr lang="en" sz="1800"/>
              <a:t>This is a presentation on the </a:t>
            </a:r>
            <a:r>
              <a:rPr lang="en" sz="1800"/>
              <a:t>problems</a:t>
            </a:r>
            <a:r>
              <a:rPr lang="en" sz="1800"/>
              <a:t> of archeology. It involves the process of how </a:t>
            </a:r>
            <a:r>
              <a:rPr lang="en" sz="1800"/>
              <a:t>archaeologists</a:t>
            </a:r>
            <a:r>
              <a:rPr lang="en" sz="1800"/>
              <a:t> work, how we can improve it, and our solution to this problem that you will see on the next </a:t>
            </a:r>
            <a:r>
              <a:rPr lang="en" sz="1800"/>
              <a:t>slide</a:t>
            </a:r>
            <a:r>
              <a:rPr lang="en" sz="1800"/>
              <a:t>. Sit back, relax as we give this presentation on how we can change archeology for the better.</a:t>
            </a:r>
            <a:endParaRPr sz="1800"/>
          </a:p>
        </p:txBody>
      </p:sp>
      <p:sp>
        <p:nvSpPr>
          <p:cNvPr id="141" name="Google Shape;141;p14"/>
          <p:cNvSpPr txBox="1"/>
          <p:nvPr/>
        </p:nvSpPr>
        <p:spPr>
          <a:xfrm>
            <a:off x="81300" y="96075"/>
            <a:ext cx="7464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#1</a:t>
            </a:r>
            <a:endParaRPr sz="1800">
              <a:solidFill>
                <a:schemeClr val="dk2"/>
              </a:solidFill>
              <a:latin typeface="Lato"/>
              <a:ea typeface="Lato"/>
              <a:cs typeface="Lato"/>
              <a:sym typeface="Lato"/>
            </a:endParaRPr>
          </a:p>
        </p:txBody>
      </p:sp>
      <p:sp>
        <p:nvSpPr>
          <p:cNvPr id="142" name="Google Shape;142;p14"/>
          <p:cNvSpPr/>
          <p:nvPr/>
        </p:nvSpPr>
        <p:spPr>
          <a:xfrm>
            <a:off x="1085075" y="635473"/>
            <a:ext cx="6973852" cy="68177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gradFill>
                  <a:gsLst>
                    <a:gs pos="0">
                      <a:srgbClr val="FAFAFA"/>
                    </a:gs>
                    <a:gs pos="100000">
                      <a:srgbClr val="B9B9B9"/>
                    </a:gs>
                  </a:gsLst>
                  <a:path path="circle">
                    <a:fillToRect b="50%" l="50%" r="50%" t="50%"/>
                  </a:path>
                  <a:tileRect/>
                </a:gradFill>
                <a:latin typeface="Lato"/>
              </a:rPr>
              <a:t>INTRODUCTION</a:t>
            </a:r>
          </a:p>
        </p:txBody>
      </p:sp>
      <p:pic>
        <p:nvPicPr>
          <p:cNvPr descr="patrick star from spongebob squarepants is meditating on a rock with the word relax below him (Provided by Tenor)" id="143" name="Google Shape;143;p14"/>
          <p:cNvPicPr preferRelativeResize="0"/>
          <p:nvPr/>
        </p:nvPicPr>
        <p:blipFill rotWithShape="1">
          <a:blip r:embed="rId3">
            <a:alphaModFix/>
          </a:blip>
          <a:srcRect b="10" l="0" r="0" t="-6654"/>
          <a:stretch/>
        </p:blipFill>
        <p:spPr>
          <a:xfrm>
            <a:off x="4851325" y="1716048"/>
            <a:ext cx="3855075" cy="287969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5"/>
          <p:cNvSpPr txBox="1"/>
          <p:nvPr/>
        </p:nvSpPr>
        <p:spPr>
          <a:xfrm>
            <a:off x="1317450" y="249225"/>
            <a:ext cx="65091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4800">
                <a:solidFill>
                  <a:srgbClr val="FF0000"/>
                </a:solidFill>
              </a:rPr>
              <a:t>The </a:t>
            </a:r>
            <a:r>
              <a:rPr b="1" i="1" lang="en" sz="6000" u="sng">
                <a:solidFill>
                  <a:srgbClr val="FF0000"/>
                </a:solidFill>
              </a:rPr>
              <a:t>BIG</a:t>
            </a:r>
            <a:r>
              <a:rPr lang="en" sz="4800">
                <a:solidFill>
                  <a:srgbClr val="FF0000"/>
                </a:solidFill>
              </a:rPr>
              <a:t> Problem </a:t>
            </a:r>
            <a:endParaRPr sz="4800">
              <a:solidFill>
                <a:srgbClr val="FF0000"/>
              </a:solidFill>
            </a:endParaRPr>
          </a:p>
        </p:txBody>
      </p:sp>
      <p:sp>
        <p:nvSpPr>
          <p:cNvPr id="149" name="Google Shape;149;p15"/>
          <p:cNvSpPr txBox="1"/>
          <p:nvPr/>
        </p:nvSpPr>
        <p:spPr>
          <a:xfrm>
            <a:off x="508350" y="1461388"/>
            <a:ext cx="8333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400">
                <a:solidFill>
                  <a:schemeClr val="lt1"/>
                </a:solidFill>
              </a:rPr>
              <a:t>They have to map out a grid in a certain area and then spend much time that they could’ve used for identifying stuff to dig and search.</a:t>
            </a:r>
            <a:endParaRPr sz="2400">
              <a:solidFill>
                <a:schemeClr val="lt1"/>
              </a:solidFill>
            </a:endParaRPr>
          </a:p>
        </p:txBody>
      </p:sp>
      <p:pic>
        <p:nvPicPr>
          <p:cNvPr id="150" name="Google Shape;150;p15" title="download.jpg"/>
          <p:cNvPicPr preferRelativeResize="0"/>
          <p:nvPr/>
        </p:nvPicPr>
        <p:blipFill>
          <a:blip r:embed="rId3">
            <a:alphaModFix/>
          </a:blip>
          <a:stretch>
            <a:fillRect/>
          </a:stretch>
        </p:blipFill>
        <p:spPr>
          <a:xfrm>
            <a:off x="4814684" y="2344025"/>
            <a:ext cx="4027066" cy="2799475"/>
          </a:xfrm>
          <a:prstGeom prst="rect">
            <a:avLst/>
          </a:prstGeom>
          <a:noFill/>
          <a:ln>
            <a:noFill/>
          </a:ln>
        </p:spPr>
      </p:pic>
      <p:pic>
        <p:nvPicPr>
          <p:cNvPr id="151" name="Google Shape;151;p15" title="download.jpg"/>
          <p:cNvPicPr preferRelativeResize="0"/>
          <p:nvPr/>
        </p:nvPicPr>
        <p:blipFill>
          <a:blip r:embed="rId4">
            <a:alphaModFix/>
          </a:blip>
          <a:stretch>
            <a:fillRect/>
          </a:stretch>
        </p:blipFill>
        <p:spPr>
          <a:xfrm>
            <a:off x="2714350" y="3043175"/>
            <a:ext cx="2100325" cy="2100325"/>
          </a:xfrm>
          <a:prstGeom prst="rect">
            <a:avLst/>
          </a:prstGeom>
          <a:noFill/>
          <a:ln>
            <a:noFill/>
          </a:ln>
        </p:spPr>
      </p:pic>
      <p:sp>
        <p:nvSpPr>
          <p:cNvPr id="152" name="Google Shape;152;p15"/>
          <p:cNvSpPr txBox="1"/>
          <p:nvPr/>
        </p:nvSpPr>
        <p:spPr>
          <a:xfrm>
            <a:off x="0" y="155200"/>
            <a:ext cx="7464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#2</a:t>
            </a:r>
            <a:endParaRPr sz="1800">
              <a:solidFill>
                <a:schemeClr val="dk2"/>
              </a:solidFill>
              <a:latin typeface="Lato"/>
              <a:ea typeface="Lato"/>
              <a:cs typeface="Lato"/>
              <a:sym typeface="Lato"/>
            </a:endParaRPr>
          </a:p>
        </p:txBody>
      </p:sp>
      <p:pic>
        <p:nvPicPr>
          <p:cNvPr id="153" name="Google Shape;153;p15" title="download.jpg"/>
          <p:cNvPicPr preferRelativeResize="0"/>
          <p:nvPr/>
        </p:nvPicPr>
        <p:blipFill rotWithShape="1">
          <a:blip r:embed="rId5">
            <a:alphaModFix/>
          </a:blip>
          <a:srcRect b="24023" l="0" r="0" t="0"/>
          <a:stretch/>
        </p:blipFill>
        <p:spPr>
          <a:xfrm rot="16">
            <a:off x="3526425" y="3562876"/>
            <a:ext cx="476175" cy="361773"/>
          </a:xfrm>
          <a:prstGeom prst="rect">
            <a:avLst/>
          </a:prstGeom>
          <a:noFill/>
          <a:ln>
            <a:noFill/>
          </a:ln>
        </p:spPr>
      </p:pic>
      <p:sp>
        <p:nvSpPr>
          <p:cNvPr id="154" name="Google Shape;154;p15"/>
          <p:cNvSpPr/>
          <p:nvPr/>
        </p:nvSpPr>
        <p:spPr>
          <a:xfrm>
            <a:off x="428625" y="2919775"/>
            <a:ext cx="1794900" cy="741900"/>
          </a:xfrm>
          <a:prstGeom prst="wedgeRoundRectCallout">
            <a:avLst>
              <a:gd fmla="val 115668" name="adj1"/>
              <a:gd fmla="val 84265"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5" name="Google Shape;155;p15"/>
          <p:cNvSpPr txBox="1"/>
          <p:nvPr/>
        </p:nvSpPr>
        <p:spPr>
          <a:xfrm>
            <a:off x="428625" y="2919775"/>
            <a:ext cx="1794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rPr>
              <a:t>Where could it be?</a:t>
            </a:r>
            <a:endParaRPr sz="18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Another issue</a:t>
            </a:r>
            <a:endParaRPr/>
          </a:p>
        </p:txBody>
      </p:sp>
      <p:sp>
        <p:nvSpPr>
          <p:cNvPr id="161" name="Google Shape;161;p16"/>
          <p:cNvSpPr txBox="1"/>
          <p:nvPr>
            <p:ph idx="1" type="body"/>
          </p:nvPr>
        </p:nvSpPr>
        <p:spPr>
          <a:xfrm>
            <a:off x="311700" y="11527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Lack of good digging capabilities.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Too much effort is being put into manual effort and not enough being put into research </a:t>
            </a:r>
            <a:endParaRPr/>
          </a:p>
        </p:txBody>
      </p:sp>
      <p:pic>
        <p:nvPicPr>
          <p:cNvPr id="162" name="Google Shape;162;p16" title="download.jpg"/>
          <p:cNvPicPr preferRelativeResize="0"/>
          <p:nvPr/>
        </p:nvPicPr>
        <p:blipFill>
          <a:blip r:embed="rId3">
            <a:alphaModFix/>
          </a:blip>
          <a:stretch>
            <a:fillRect/>
          </a:stretch>
        </p:blipFill>
        <p:spPr>
          <a:xfrm>
            <a:off x="311700" y="1436800"/>
            <a:ext cx="2857500" cy="1600200"/>
          </a:xfrm>
          <a:prstGeom prst="rect">
            <a:avLst/>
          </a:prstGeom>
          <a:noFill/>
          <a:ln>
            <a:noFill/>
          </a:ln>
        </p:spPr>
      </p:pic>
      <p:cxnSp>
        <p:nvCxnSpPr>
          <p:cNvPr id="163" name="Google Shape;163;p16"/>
          <p:cNvCxnSpPr/>
          <p:nvPr/>
        </p:nvCxnSpPr>
        <p:spPr>
          <a:xfrm>
            <a:off x="375050" y="1419825"/>
            <a:ext cx="2558400" cy="1473300"/>
          </a:xfrm>
          <a:prstGeom prst="straightConnector1">
            <a:avLst/>
          </a:prstGeom>
          <a:noFill/>
          <a:ln cap="flat" cmpd="sng" w="28575">
            <a:solidFill>
              <a:srgbClr val="FF0000"/>
            </a:solidFill>
            <a:prstDash val="solid"/>
            <a:round/>
            <a:headEnd len="med" w="med" type="none"/>
            <a:tailEnd len="med" w="med" type="none"/>
          </a:ln>
        </p:spPr>
      </p:cxnSp>
      <p:pic>
        <p:nvPicPr>
          <p:cNvPr id="164" name="Google Shape;164;p16" title="download.jpg"/>
          <p:cNvPicPr preferRelativeResize="0"/>
          <p:nvPr/>
        </p:nvPicPr>
        <p:blipFill>
          <a:blip r:embed="rId4">
            <a:alphaModFix/>
          </a:blip>
          <a:stretch>
            <a:fillRect/>
          </a:stretch>
        </p:blipFill>
        <p:spPr>
          <a:xfrm>
            <a:off x="1579211" y="3629298"/>
            <a:ext cx="2275437" cy="1514200"/>
          </a:xfrm>
          <a:prstGeom prst="rect">
            <a:avLst/>
          </a:prstGeom>
          <a:noFill/>
          <a:ln>
            <a:noFill/>
          </a:ln>
        </p:spPr>
      </p:pic>
      <p:pic>
        <p:nvPicPr>
          <p:cNvPr id="165" name="Google Shape;165;p16" title="download.jpg"/>
          <p:cNvPicPr preferRelativeResize="0"/>
          <p:nvPr/>
        </p:nvPicPr>
        <p:blipFill>
          <a:blip r:embed="rId5">
            <a:alphaModFix/>
          </a:blip>
          <a:stretch>
            <a:fillRect/>
          </a:stretch>
        </p:blipFill>
        <p:spPr>
          <a:xfrm>
            <a:off x="3854650" y="4064825"/>
            <a:ext cx="1884150" cy="1055125"/>
          </a:xfrm>
          <a:prstGeom prst="rect">
            <a:avLst/>
          </a:prstGeom>
          <a:noFill/>
          <a:ln>
            <a:noFill/>
          </a:ln>
        </p:spPr>
      </p:pic>
      <p:sp>
        <p:nvSpPr>
          <p:cNvPr id="166" name="Google Shape;166;p16"/>
          <p:cNvSpPr txBox="1"/>
          <p:nvPr/>
        </p:nvSpPr>
        <p:spPr>
          <a:xfrm>
            <a:off x="3988575" y="4064825"/>
            <a:ext cx="24645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Old artifact </a:t>
            </a:r>
            <a:r>
              <a:rPr lang="en" sz="1200">
                <a:solidFill>
                  <a:schemeClr val="dk1"/>
                </a:solidFill>
              </a:rPr>
              <a:t>research</a:t>
            </a:r>
            <a:r>
              <a:rPr lang="en" sz="1200">
                <a:solidFill>
                  <a:schemeClr val="dk1"/>
                </a:solidFill>
              </a:rPr>
              <a:t> </a:t>
            </a:r>
            <a:endParaRPr sz="1200">
              <a:solidFill>
                <a:schemeClr val="dk1"/>
              </a:solidFill>
            </a:endParaRPr>
          </a:p>
        </p:txBody>
      </p:sp>
      <p:pic>
        <p:nvPicPr>
          <p:cNvPr id="167" name="Google Shape;167;p16" title="download.jpg"/>
          <p:cNvPicPr preferRelativeResize="0"/>
          <p:nvPr/>
        </p:nvPicPr>
        <p:blipFill rotWithShape="1">
          <a:blip r:embed="rId6">
            <a:alphaModFix/>
          </a:blip>
          <a:srcRect b="21290" l="4012" r="0" t="22294"/>
          <a:stretch/>
        </p:blipFill>
        <p:spPr>
          <a:xfrm rot="707210">
            <a:off x="2786900" y="3521382"/>
            <a:ext cx="681501" cy="400535"/>
          </a:xfrm>
          <a:prstGeom prst="rect">
            <a:avLst/>
          </a:prstGeom>
          <a:noFill/>
          <a:ln>
            <a:noFill/>
          </a:ln>
        </p:spPr>
      </p:pic>
      <p:pic>
        <p:nvPicPr>
          <p:cNvPr id="168" name="Google Shape;168;p16" title="images.jpg"/>
          <p:cNvPicPr preferRelativeResize="0"/>
          <p:nvPr/>
        </p:nvPicPr>
        <p:blipFill>
          <a:blip r:embed="rId7">
            <a:alphaModFix/>
          </a:blip>
          <a:stretch>
            <a:fillRect/>
          </a:stretch>
        </p:blipFill>
        <p:spPr>
          <a:xfrm>
            <a:off x="4593155" y="179750"/>
            <a:ext cx="3550725" cy="2659625"/>
          </a:xfrm>
          <a:prstGeom prst="rect">
            <a:avLst/>
          </a:prstGeom>
          <a:noFill/>
          <a:ln>
            <a:noFill/>
          </a:ln>
        </p:spPr>
      </p:pic>
      <p:sp>
        <p:nvSpPr>
          <p:cNvPr id="169" name="Google Shape;169;p16"/>
          <p:cNvSpPr txBox="1"/>
          <p:nvPr/>
        </p:nvSpPr>
        <p:spPr>
          <a:xfrm>
            <a:off x="81300" y="96075"/>
            <a:ext cx="7464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#3</a:t>
            </a:r>
            <a:endParaRPr sz="1800">
              <a:solidFill>
                <a:schemeClr val="dk2"/>
              </a:solidFill>
              <a:latin typeface="Lato"/>
              <a:ea typeface="Lato"/>
              <a:cs typeface="Lato"/>
              <a:sym typeface="Lato"/>
            </a:endParaRPr>
          </a:p>
        </p:txBody>
      </p:sp>
      <p:sp>
        <p:nvSpPr>
          <p:cNvPr id="170" name="Google Shape;170;p16"/>
          <p:cNvSpPr/>
          <p:nvPr/>
        </p:nvSpPr>
        <p:spPr>
          <a:xfrm>
            <a:off x="6685250" y="3295225"/>
            <a:ext cx="2275500" cy="1600200"/>
          </a:xfrm>
          <a:prstGeom prst="cloudCallout">
            <a:avLst>
              <a:gd fmla="val -191335" name="adj1"/>
              <a:gd fmla="val -648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I spent too much effort digging now i cant do my research!</a:t>
            </a:r>
            <a:endParaRPr/>
          </a:p>
        </p:txBody>
      </p:sp>
      <p:sp>
        <p:nvSpPr>
          <p:cNvPr id="171" name="Google Shape;171;p16"/>
          <p:cNvSpPr txBox="1"/>
          <p:nvPr/>
        </p:nvSpPr>
        <p:spPr>
          <a:xfrm>
            <a:off x="7695000" y="3901500"/>
            <a:ext cx="54000" cy="1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457200" marR="279400" rtl="0" algn="ctr">
              <a:lnSpc>
                <a:spcPct val="115000"/>
              </a:lnSpc>
              <a:spcBef>
                <a:spcPts val="0"/>
              </a:spcBef>
              <a:spcAft>
                <a:spcPts val="0"/>
              </a:spcAft>
              <a:buNone/>
            </a:pPr>
            <a:r>
              <a:rPr b="1" i="1" lang="en" sz="3016" u="sng">
                <a:latin typeface="Roboto"/>
                <a:ea typeface="Roboto"/>
                <a:cs typeface="Roboto"/>
                <a:sym typeface="Roboto"/>
              </a:rPr>
              <a:t>Weather : Blazing hot</a:t>
            </a:r>
            <a:endParaRPr b="1" i="1" sz="3016" u="sng">
              <a:latin typeface="Roboto"/>
              <a:ea typeface="Roboto"/>
              <a:cs typeface="Roboto"/>
              <a:sym typeface="Roboto"/>
            </a:endParaRPr>
          </a:p>
          <a:p>
            <a:pPr indent="0" lvl="0" marL="0" rtl="0" algn="l">
              <a:spcBef>
                <a:spcPts val="1100"/>
              </a:spcBef>
              <a:spcAft>
                <a:spcPts val="0"/>
              </a:spcAft>
              <a:buNone/>
            </a:pPr>
            <a:r>
              <a:t/>
            </a:r>
            <a:endParaRPr/>
          </a:p>
        </p:txBody>
      </p:sp>
      <p:sp>
        <p:nvSpPr>
          <p:cNvPr id="177" name="Google Shape;177;p17"/>
          <p:cNvSpPr txBox="1"/>
          <p:nvPr>
            <p:ph idx="1" type="body"/>
          </p:nvPr>
        </p:nvSpPr>
        <p:spPr>
          <a:xfrm>
            <a:off x="1297472" y="1574923"/>
            <a:ext cx="7038900" cy="2911800"/>
          </a:xfrm>
          <a:prstGeom prst="rect">
            <a:avLst/>
          </a:prstGeom>
        </p:spPr>
        <p:txBody>
          <a:bodyPr anchorCtr="0" anchor="t" bIns="91425" lIns="91425" spcFirstLastPara="1" rIns="91425" wrap="square" tIns="91425">
            <a:normAutofit/>
          </a:bodyPr>
          <a:lstStyle/>
          <a:p>
            <a:pPr indent="-307975" lvl="0" marL="457200" marR="279400" rtl="0" algn="l">
              <a:spcBef>
                <a:spcPts val="0"/>
              </a:spcBef>
              <a:spcAft>
                <a:spcPts val="0"/>
              </a:spcAft>
              <a:buSzPts val="1250"/>
              <a:buFont typeface="Roboto"/>
              <a:buChar char="●"/>
            </a:pPr>
            <a:r>
              <a:rPr lang="en" sz="1250">
                <a:latin typeface="Roboto"/>
                <a:ea typeface="Roboto"/>
                <a:cs typeface="Roboto"/>
                <a:sym typeface="Roboto"/>
              </a:rPr>
              <a:t>The climate is getting hotter every year and that is extremely bad for archeologists. Soil is wet/damp from nearby lakes or rivers but when it gets hot the water evaporates from the ground and the soil becomes more harder to dig, so more work is put into digging and they get tired so they don't get much done or it takes a really long time.</a:t>
            </a:r>
            <a:endParaRPr sz="1250">
              <a:latin typeface="Roboto"/>
              <a:ea typeface="Roboto"/>
              <a:cs typeface="Roboto"/>
              <a:sym typeface="Roboto"/>
            </a:endParaRPr>
          </a:p>
          <a:p>
            <a:pPr indent="0" lvl="0" marL="0" rtl="0" algn="l">
              <a:spcBef>
                <a:spcPts val="1100"/>
              </a:spcBef>
              <a:spcAft>
                <a:spcPts val="1200"/>
              </a:spcAft>
              <a:buNone/>
            </a:pPr>
            <a:r>
              <a:t/>
            </a:r>
            <a:endParaRPr sz="1150" u="sng">
              <a:latin typeface="Roboto"/>
              <a:ea typeface="Roboto"/>
              <a:cs typeface="Roboto"/>
              <a:sym typeface="Roboto"/>
            </a:endParaRPr>
          </a:p>
        </p:txBody>
      </p:sp>
      <p:sp>
        <p:nvSpPr>
          <p:cNvPr id="178" name="Google Shape;178;p17"/>
          <p:cNvSpPr txBox="1"/>
          <p:nvPr/>
        </p:nvSpPr>
        <p:spPr>
          <a:xfrm>
            <a:off x="59975" y="128075"/>
            <a:ext cx="7464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#4</a:t>
            </a:r>
            <a:endParaRPr sz="1800">
              <a:solidFill>
                <a:schemeClr val="dk2"/>
              </a:solidFill>
              <a:latin typeface="Lato"/>
              <a:ea typeface="Lato"/>
              <a:cs typeface="Lato"/>
              <a:sym typeface="Lato"/>
            </a:endParaRPr>
          </a:p>
        </p:txBody>
      </p:sp>
      <p:pic>
        <p:nvPicPr>
          <p:cNvPr id="179" name="Google Shape;179;p17" title="download.jpg"/>
          <p:cNvPicPr preferRelativeResize="0"/>
          <p:nvPr/>
        </p:nvPicPr>
        <p:blipFill>
          <a:blip r:embed="rId3">
            <a:alphaModFix/>
          </a:blip>
          <a:stretch>
            <a:fillRect/>
          </a:stretch>
        </p:blipFill>
        <p:spPr>
          <a:xfrm>
            <a:off x="569688" y="3274813"/>
            <a:ext cx="2619375" cy="1743075"/>
          </a:xfrm>
          <a:prstGeom prst="rect">
            <a:avLst/>
          </a:prstGeom>
          <a:noFill/>
          <a:ln>
            <a:noFill/>
          </a:ln>
        </p:spPr>
      </p:pic>
      <p:pic>
        <p:nvPicPr>
          <p:cNvPr descr="Free sun flame photos | Hippopx" id="180" name="Google Shape;180;p17"/>
          <p:cNvPicPr preferRelativeResize="0"/>
          <p:nvPr/>
        </p:nvPicPr>
        <p:blipFill>
          <a:blip r:embed="rId4">
            <a:alphaModFix/>
          </a:blip>
          <a:stretch>
            <a:fillRect/>
          </a:stretch>
        </p:blipFill>
        <p:spPr>
          <a:xfrm>
            <a:off x="6729275" y="-3"/>
            <a:ext cx="2414725" cy="1359125"/>
          </a:xfrm>
          <a:prstGeom prst="rect">
            <a:avLst/>
          </a:prstGeom>
          <a:noFill/>
          <a:ln>
            <a:noFill/>
          </a:ln>
        </p:spPr>
      </p:pic>
      <p:pic>
        <p:nvPicPr>
          <p:cNvPr descr="shovel in ground color icon vector isolated illustration (Provided by Getty Images)" id="181" name="Google Shape;181;p17"/>
          <p:cNvPicPr preferRelativeResize="0"/>
          <p:nvPr/>
        </p:nvPicPr>
        <p:blipFill>
          <a:blip r:embed="rId5">
            <a:alphaModFix/>
          </a:blip>
          <a:stretch>
            <a:fillRect/>
          </a:stretch>
        </p:blipFill>
        <p:spPr>
          <a:xfrm>
            <a:off x="5613651" y="3673201"/>
            <a:ext cx="1470300" cy="1470300"/>
          </a:xfrm>
          <a:prstGeom prst="rect">
            <a:avLst/>
          </a:prstGeom>
          <a:noFill/>
          <a:ln>
            <a:noFill/>
          </a:ln>
        </p:spPr>
      </p:pic>
      <p:pic>
        <p:nvPicPr>
          <p:cNvPr descr="marathon (Provided by Getty Images)" id="182" name="Google Shape;182;p17"/>
          <p:cNvPicPr preferRelativeResize="0"/>
          <p:nvPr/>
        </p:nvPicPr>
        <p:blipFill>
          <a:blip r:embed="rId6">
            <a:alphaModFix/>
          </a:blip>
          <a:stretch>
            <a:fillRect/>
          </a:stretch>
        </p:blipFill>
        <p:spPr>
          <a:xfrm flipH="1">
            <a:off x="7036899" y="3673194"/>
            <a:ext cx="1470300" cy="1470300"/>
          </a:xfrm>
          <a:prstGeom prst="rect">
            <a:avLst/>
          </a:prstGeom>
          <a:noFill/>
          <a:ln>
            <a:noFill/>
          </a:ln>
        </p:spPr>
      </p:pic>
      <p:cxnSp>
        <p:nvCxnSpPr>
          <p:cNvPr id="183" name="Google Shape;183;p17"/>
          <p:cNvCxnSpPr/>
          <p:nvPr/>
        </p:nvCxnSpPr>
        <p:spPr>
          <a:xfrm flipH="1">
            <a:off x="8155275" y="1307400"/>
            <a:ext cx="320100" cy="2182800"/>
          </a:xfrm>
          <a:prstGeom prst="straightConnector1">
            <a:avLst/>
          </a:prstGeom>
          <a:noFill/>
          <a:ln cap="flat" cmpd="sng" w="9525">
            <a:solidFill>
              <a:schemeClr val="accent6"/>
            </a:solidFill>
            <a:prstDash val="solid"/>
            <a:round/>
            <a:headEnd len="med" w="med" type="none"/>
            <a:tailEnd len="med" w="med" type="none"/>
          </a:ln>
        </p:spPr>
      </p:cxnSp>
      <p:cxnSp>
        <p:nvCxnSpPr>
          <p:cNvPr id="184" name="Google Shape;184;p17"/>
          <p:cNvCxnSpPr/>
          <p:nvPr/>
        </p:nvCxnSpPr>
        <p:spPr>
          <a:xfrm flipH="1">
            <a:off x="8007675" y="1190575"/>
            <a:ext cx="467700" cy="2177400"/>
          </a:xfrm>
          <a:prstGeom prst="straightConnector1">
            <a:avLst/>
          </a:prstGeom>
          <a:noFill/>
          <a:ln cap="flat" cmpd="sng" w="9525">
            <a:solidFill>
              <a:schemeClr val="accent6"/>
            </a:solidFill>
            <a:prstDash val="solid"/>
            <a:round/>
            <a:headEnd len="med" w="med" type="none"/>
            <a:tailEnd len="med" w="med" type="none"/>
          </a:ln>
        </p:spPr>
      </p:cxnSp>
      <p:cxnSp>
        <p:nvCxnSpPr>
          <p:cNvPr id="185" name="Google Shape;185;p17"/>
          <p:cNvCxnSpPr/>
          <p:nvPr/>
        </p:nvCxnSpPr>
        <p:spPr>
          <a:xfrm flipH="1">
            <a:off x="8079075" y="1155000"/>
            <a:ext cx="396300" cy="2625000"/>
          </a:xfrm>
          <a:prstGeom prst="straightConnector1">
            <a:avLst/>
          </a:prstGeom>
          <a:noFill/>
          <a:ln cap="flat" cmpd="sng" w="9525">
            <a:solidFill>
              <a:schemeClr val="accent6"/>
            </a:solidFill>
            <a:prstDash val="solid"/>
            <a:round/>
            <a:headEnd len="med" w="med" type="none"/>
            <a:tailEnd len="med" w="med" type="none"/>
          </a:ln>
        </p:spPr>
      </p:cxnSp>
      <p:pic>
        <p:nvPicPr>
          <p:cNvPr descr="a man is sweating profusely and looking at the camera . (Provided by Tenor)" id="186" name="Google Shape;186;p17"/>
          <p:cNvPicPr preferRelativeResize="0"/>
          <p:nvPr/>
        </p:nvPicPr>
        <p:blipFill>
          <a:blip r:embed="rId7">
            <a:alphaModFix/>
          </a:blip>
          <a:stretch>
            <a:fillRect/>
          </a:stretch>
        </p:blipFill>
        <p:spPr>
          <a:xfrm>
            <a:off x="3529821" y="3215865"/>
            <a:ext cx="1743075" cy="1743075"/>
          </a:xfrm>
          <a:prstGeom prst="rect">
            <a:avLst/>
          </a:prstGeom>
          <a:noFill/>
          <a:ln>
            <a:noFill/>
          </a:ln>
        </p:spPr>
      </p:pic>
      <p:cxnSp>
        <p:nvCxnSpPr>
          <p:cNvPr id="187" name="Google Shape;187;p17"/>
          <p:cNvCxnSpPr/>
          <p:nvPr/>
        </p:nvCxnSpPr>
        <p:spPr>
          <a:xfrm flipH="1">
            <a:off x="8251875" y="1307400"/>
            <a:ext cx="375900" cy="2365800"/>
          </a:xfrm>
          <a:prstGeom prst="straightConnector1">
            <a:avLst/>
          </a:prstGeom>
          <a:noFill/>
          <a:ln cap="flat" cmpd="sng" w="9525">
            <a:solidFill>
              <a:schemeClr val="accent6"/>
            </a:solidFill>
            <a:prstDash val="solid"/>
            <a:round/>
            <a:headEnd len="med" w="med" type="none"/>
            <a:tailEnd len="med" w="med" type="none"/>
          </a:ln>
        </p:spPr>
      </p:cxnSp>
      <p:pic>
        <p:nvPicPr>
          <p:cNvPr id="188" name="Google Shape;188;p17" title="download.jpg"/>
          <p:cNvPicPr preferRelativeResize="0"/>
          <p:nvPr/>
        </p:nvPicPr>
        <p:blipFill rotWithShape="1">
          <a:blip r:embed="rId8">
            <a:alphaModFix/>
          </a:blip>
          <a:srcRect b="24023" l="0" r="0" t="0"/>
          <a:stretch/>
        </p:blipFill>
        <p:spPr>
          <a:xfrm rot="16">
            <a:off x="7860225" y="3608676"/>
            <a:ext cx="476175" cy="361773"/>
          </a:xfrm>
          <a:prstGeom prst="rect">
            <a:avLst/>
          </a:prstGeom>
          <a:noFill/>
          <a:ln>
            <a:noFill/>
          </a:ln>
        </p:spPr>
      </p:pic>
      <p:pic>
        <p:nvPicPr>
          <p:cNvPr descr="a man wearing headphones is sweating while sitting in an airplane . (Provided by Tenor)" id="189" name="Google Shape;189;p17"/>
          <p:cNvPicPr preferRelativeResize="0"/>
          <p:nvPr/>
        </p:nvPicPr>
        <p:blipFill>
          <a:blip r:embed="rId9">
            <a:alphaModFix/>
          </a:blip>
          <a:stretch>
            <a:fillRect/>
          </a:stretch>
        </p:blipFill>
        <p:spPr>
          <a:xfrm flipH="1">
            <a:off x="7544302" y="3877575"/>
            <a:ext cx="746400" cy="41966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18"/>
          <p:cNvSpPr txBox="1"/>
          <p:nvPr>
            <p:ph type="title"/>
          </p:nvPr>
        </p:nvSpPr>
        <p:spPr>
          <a:xfrm>
            <a:off x="1052550" y="413675"/>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Animal/Wildlife Dangers  </a:t>
            </a:r>
            <a:endParaRPr/>
          </a:p>
        </p:txBody>
      </p:sp>
      <p:sp>
        <p:nvSpPr>
          <p:cNvPr id="195" name="Google Shape;195;p18"/>
          <p:cNvSpPr txBox="1"/>
          <p:nvPr>
            <p:ph idx="1" type="body"/>
          </p:nvPr>
        </p:nvSpPr>
        <p:spPr>
          <a:xfrm>
            <a:off x="1112375" y="132777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Archeologists face many dangers while digging in suburban places where humans haven't been in a while &amp; wildlife has taken over . For example,  fatal creatures such as snakes, spiders, scorpions, bears, and cougars will endanger humans.</a:t>
            </a:r>
            <a:endParaRPr/>
          </a:p>
        </p:txBody>
      </p:sp>
      <p:sp>
        <p:nvSpPr>
          <p:cNvPr id="196" name="Google Shape;196;p18"/>
          <p:cNvSpPr txBox="1"/>
          <p:nvPr/>
        </p:nvSpPr>
        <p:spPr>
          <a:xfrm>
            <a:off x="81300" y="96075"/>
            <a:ext cx="7464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#5</a:t>
            </a:r>
            <a:endParaRPr sz="1800">
              <a:solidFill>
                <a:schemeClr val="dk2"/>
              </a:solidFill>
              <a:latin typeface="Lato"/>
              <a:ea typeface="Lato"/>
              <a:cs typeface="Lato"/>
              <a:sym typeface="Lato"/>
            </a:endParaRPr>
          </a:p>
        </p:txBody>
      </p:sp>
      <p:pic>
        <p:nvPicPr>
          <p:cNvPr descr="Brown Bear on the swamp in spring forest. (Provided by Getty Images)" id="197" name="Google Shape;197;p18"/>
          <p:cNvPicPr preferRelativeResize="0"/>
          <p:nvPr/>
        </p:nvPicPr>
        <p:blipFill>
          <a:blip r:embed="rId3">
            <a:alphaModFix/>
          </a:blip>
          <a:stretch>
            <a:fillRect/>
          </a:stretch>
        </p:blipFill>
        <p:spPr>
          <a:xfrm flipH="1">
            <a:off x="5280651" y="2536095"/>
            <a:ext cx="3855580" cy="2607401"/>
          </a:xfrm>
          <a:prstGeom prst="rect">
            <a:avLst/>
          </a:prstGeom>
          <a:noFill/>
          <a:ln>
            <a:noFill/>
          </a:ln>
        </p:spPr>
      </p:pic>
      <p:sp>
        <p:nvSpPr>
          <p:cNvPr id="198" name="Google Shape;198;p18"/>
          <p:cNvSpPr/>
          <p:nvPr/>
        </p:nvSpPr>
        <p:spPr>
          <a:xfrm>
            <a:off x="4775057" y="1888544"/>
            <a:ext cx="1905300" cy="940800"/>
          </a:xfrm>
          <a:prstGeom prst="wedgeEllipseCallout">
            <a:avLst>
              <a:gd fmla="val 28421" name="adj1"/>
              <a:gd fmla="val 88124" name="adj2"/>
            </a:avLst>
          </a:prstGeom>
          <a:solidFill>
            <a:schemeClr val="lt2"/>
          </a:solidFill>
          <a:ln cap="flat" cmpd="sng" w="11250">
            <a:solidFill>
              <a:schemeClr val="dk2"/>
            </a:solidFill>
            <a:prstDash val="solid"/>
            <a:round/>
            <a:headEnd len="sm" w="sm" type="none"/>
            <a:tailEnd len="sm" w="sm" type="none"/>
          </a:ln>
        </p:spPr>
        <p:txBody>
          <a:bodyPr anchorCtr="0" anchor="ctr" bIns="107875" lIns="107875" spcFirstLastPara="1" rIns="107875" wrap="square" tIns="107875">
            <a:noAutofit/>
          </a:bodyPr>
          <a:lstStyle/>
          <a:p>
            <a:pPr indent="0" lvl="0" marL="0" rtl="0" algn="ctr">
              <a:spcBef>
                <a:spcPts val="0"/>
              </a:spcBef>
              <a:spcAft>
                <a:spcPts val="0"/>
              </a:spcAft>
              <a:buNone/>
            </a:pPr>
            <a:r>
              <a:rPr lang="en" sz="1651">
                <a:latin typeface="Lato"/>
                <a:ea typeface="Lato"/>
                <a:cs typeface="Lato"/>
                <a:sym typeface="Lato"/>
              </a:rPr>
              <a:t>*roar*</a:t>
            </a:r>
            <a:endParaRPr sz="1651">
              <a:latin typeface="Lato"/>
              <a:ea typeface="Lato"/>
              <a:cs typeface="Lato"/>
              <a:sym typeface="Lato"/>
            </a:endParaRPr>
          </a:p>
        </p:txBody>
      </p:sp>
      <p:pic>
        <p:nvPicPr>
          <p:cNvPr descr="a man with his mouth open is sitting in front of a window (Provided by Tenor)" id="199" name="Google Shape;199;p18"/>
          <p:cNvPicPr preferRelativeResize="0"/>
          <p:nvPr/>
        </p:nvPicPr>
        <p:blipFill>
          <a:blip r:embed="rId4">
            <a:alphaModFix/>
          </a:blip>
          <a:stretch>
            <a:fillRect/>
          </a:stretch>
        </p:blipFill>
        <p:spPr>
          <a:xfrm>
            <a:off x="567175" y="3188350"/>
            <a:ext cx="2052998" cy="1640725"/>
          </a:xfrm>
          <a:prstGeom prst="rect">
            <a:avLst/>
          </a:prstGeom>
          <a:noFill/>
          <a:ln>
            <a:noFill/>
          </a:ln>
        </p:spPr>
      </p:pic>
      <p:pic>
        <p:nvPicPr>
          <p:cNvPr id="200" name="Google Shape;200;p18" title="download.jpg"/>
          <p:cNvPicPr preferRelativeResize="0"/>
          <p:nvPr/>
        </p:nvPicPr>
        <p:blipFill rotWithShape="1">
          <a:blip r:embed="rId5">
            <a:alphaModFix/>
          </a:blip>
          <a:srcRect b="21290" l="4012" r="0" t="22294"/>
          <a:stretch/>
        </p:blipFill>
        <p:spPr>
          <a:xfrm rot="-238875">
            <a:off x="1021261" y="3103172"/>
            <a:ext cx="1027673" cy="603987"/>
          </a:xfrm>
          <a:prstGeom prst="rect">
            <a:avLst/>
          </a:prstGeom>
          <a:noFill/>
          <a:ln>
            <a:noFill/>
          </a:ln>
        </p:spPr>
      </p:pic>
      <p:sp>
        <p:nvSpPr>
          <p:cNvPr id="201" name="Google Shape;201;p18"/>
          <p:cNvSpPr/>
          <p:nvPr/>
        </p:nvSpPr>
        <p:spPr>
          <a:xfrm>
            <a:off x="2277801" y="3407492"/>
            <a:ext cx="2435100" cy="1202400"/>
          </a:xfrm>
          <a:prstGeom prst="wedgeEllipseCallout">
            <a:avLst>
              <a:gd fmla="val -66049" name="adj1"/>
              <a:gd fmla="val 6252" name="adj2"/>
            </a:avLst>
          </a:prstGeom>
          <a:solidFill>
            <a:schemeClr val="lt2"/>
          </a:solidFill>
          <a:ln cap="flat" cmpd="sng" w="14375">
            <a:solidFill>
              <a:schemeClr val="dk2"/>
            </a:solidFill>
            <a:prstDash val="solid"/>
            <a:round/>
            <a:headEnd len="sm" w="sm" type="none"/>
            <a:tailEnd len="sm" w="sm" type="none"/>
          </a:ln>
        </p:spPr>
        <p:txBody>
          <a:bodyPr anchorCtr="0" anchor="ctr" bIns="137875" lIns="137875" spcFirstLastPara="1" rIns="137875" wrap="square" tIns="137875">
            <a:noAutofit/>
          </a:bodyPr>
          <a:lstStyle/>
          <a:p>
            <a:pPr indent="0" lvl="0" marL="0" rtl="0" algn="ctr">
              <a:spcBef>
                <a:spcPts val="0"/>
              </a:spcBef>
              <a:spcAft>
                <a:spcPts val="0"/>
              </a:spcAft>
              <a:buNone/>
            </a:pPr>
            <a:r>
              <a:rPr lang="en" sz="2111">
                <a:latin typeface="Lato"/>
                <a:ea typeface="Lato"/>
                <a:cs typeface="Lato"/>
                <a:sym typeface="Lato"/>
              </a:rPr>
              <a:t>AHH A BEAR!</a:t>
            </a:r>
            <a:endParaRPr sz="2111">
              <a:latin typeface="Lato"/>
              <a:ea typeface="Lato"/>
              <a:cs typeface="Lato"/>
              <a:sym typeface="Lato"/>
            </a:endParaRPr>
          </a:p>
        </p:txBody>
      </p:sp>
      <p:cxnSp>
        <p:nvCxnSpPr>
          <p:cNvPr id="202" name="Google Shape;202;p18"/>
          <p:cNvCxnSpPr/>
          <p:nvPr/>
        </p:nvCxnSpPr>
        <p:spPr>
          <a:xfrm>
            <a:off x="6442175" y="3135953"/>
            <a:ext cx="174000" cy="82500"/>
          </a:xfrm>
          <a:prstGeom prst="straightConnector1">
            <a:avLst/>
          </a:prstGeom>
          <a:noFill/>
          <a:ln cap="flat" cmpd="sng" w="44950">
            <a:solidFill>
              <a:srgbClr val="000000"/>
            </a:solidFill>
            <a:prstDash val="solid"/>
            <a:round/>
            <a:headEnd len="med" w="med" type="none"/>
            <a:tailEnd len="med" w="med" type="none"/>
          </a:ln>
        </p:spPr>
      </p:cxnSp>
      <p:cxnSp>
        <p:nvCxnSpPr>
          <p:cNvPr id="203" name="Google Shape;203;p18"/>
          <p:cNvCxnSpPr/>
          <p:nvPr/>
        </p:nvCxnSpPr>
        <p:spPr>
          <a:xfrm flipH="1">
            <a:off x="6613004" y="3154299"/>
            <a:ext cx="150000" cy="69600"/>
          </a:xfrm>
          <a:prstGeom prst="straightConnector1">
            <a:avLst/>
          </a:prstGeom>
          <a:noFill/>
          <a:ln cap="flat" cmpd="sng" w="44950">
            <a:solidFill>
              <a:srgbClr val="000000"/>
            </a:solidFill>
            <a:prstDash val="solid"/>
            <a:round/>
            <a:headEnd len="med" w="med" type="none"/>
            <a:tailEnd len="med" w="med" type="none"/>
          </a:ln>
          <a:effectLst>
            <a:outerShdw blurRad="67428" rotWithShape="0" algn="bl" dir="5400000" dist="22476">
              <a:srgbClr val="000000">
                <a:alpha val="50000"/>
              </a:srgbClr>
            </a:outerShdw>
            <a:reflection blurRad="0" dir="5400000" dist="44952" endA="0" endPos="30000" fadeDir="5400012" kx="0" rotWithShape="0" algn="bl" stPos="0" sy="-100000" ky="0"/>
          </a:effectLst>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800"/>
              <a:t>OUR SOLUTION</a:t>
            </a:r>
            <a:endParaRPr sz="4800"/>
          </a:p>
        </p:txBody>
      </p:sp>
      <p:sp>
        <p:nvSpPr>
          <p:cNvPr id="209" name="Google Shape;209;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solution is a coded</a:t>
            </a:r>
            <a:r>
              <a:rPr lang="en"/>
              <a:t> driving</a:t>
            </a:r>
            <a:r>
              <a:rPr lang="en"/>
              <a:t> robot that wanders digging areas that hold possible </a:t>
            </a:r>
            <a:r>
              <a:rPr lang="en"/>
              <a:t>artifacts</a:t>
            </a:r>
            <a:r>
              <a:rPr lang="en"/>
              <a:t>.</a:t>
            </a:r>
            <a:endParaRPr/>
          </a:p>
          <a:p>
            <a:pPr indent="0" lvl="0" marL="0" rtl="0" algn="ctr">
              <a:spcBef>
                <a:spcPts val="1200"/>
              </a:spcBef>
              <a:spcAft>
                <a:spcPts val="0"/>
              </a:spcAft>
              <a:buNone/>
            </a:pPr>
            <a:r>
              <a:rPr i="1" lang="en" sz="1900" u="sng">
                <a:latin typeface="Comfortaa"/>
                <a:ea typeface="Comfortaa"/>
                <a:cs typeface="Comfortaa"/>
                <a:sym typeface="Comfortaa"/>
              </a:rPr>
              <a:t>The Robot Includes:</a:t>
            </a:r>
            <a:endParaRPr i="1" sz="1900" u="sng">
              <a:latin typeface="Comfortaa"/>
              <a:ea typeface="Comfortaa"/>
              <a:cs typeface="Comfortaa"/>
              <a:sym typeface="Comfortaa"/>
            </a:endParaRPr>
          </a:p>
          <a:p>
            <a:pPr indent="-311150" lvl="0" marL="457200" rtl="0" algn="l">
              <a:spcBef>
                <a:spcPts val="1200"/>
              </a:spcBef>
              <a:spcAft>
                <a:spcPts val="0"/>
              </a:spcAft>
              <a:buSzPts val="1300"/>
              <a:buChar char="●"/>
            </a:pPr>
            <a:r>
              <a:rPr lang="en"/>
              <a:t>ground </a:t>
            </a:r>
            <a:r>
              <a:rPr lang="en"/>
              <a:t>penetrating</a:t>
            </a:r>
            <a:r>
              <a:rPr lang="en"/>
              <a:t> radar (GPR) to detect </a:t>
            </a:r>
            <a:r>
              <a:rPr lang="en"/>
              <a:t>artifact</a:t>
            </a:r>
            <a:r>
              <a:rPr lang="en"/>
              <a:t>  </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Fine tipped digging arms that dig until </a:t>
            </a:r>
            <a:r>
              <a:rPr lang="en"/>
              <a:t>it's</a:t>
            </a:r>
            <a:r>
              <a:rPr lang="en"/>
              <a:t> 5” above the detected artifact.</a:t>
            </a:r>
            <a:endParaRPr/>
          </a:p>
          <a:p>
            <a:pPr indent="0" lvl="0" marL="0" rtl="0" algn="l">
              <a:spcBef>
                <a:spcPts val="1200"/>
              </a:spcBef>
              <a:spcAft>
                <a:spcPts val="1200"/>
              </a:spcAft>
              <a:buNone/>
            </a:pPr>
            <a:r>
              <a:rPr lang="en"/>
              <a:t> </a:t>
            </a:r>
            <a:endParaRPr/>
          </a:p>
        </p:txBody>
      </p:sp>
      <p:sp>
        <p:nvSpPr>
          <p:cNvPr id="210" name="Google Shape;210;p19"/>
          <p:cNvSpPr txBox="1"/>
          <p:nvPr/>
        </p:nvSpPr>
        <p:spPr>
          <a:xfrm>
            <a:off x="81300" y="96075"/>
            <a:ext cx="7464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#6</a:t>
            </a:r>
            <a:endParaRPr sz="1800">
              <a:solidFill>
                <a:schemeClr val="dk2"/>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0"/>
          <p:cNvSpPr txBox="1"/>
          <p:nvPr>
            <p:ph type="title"/>
          </p:nvPr>
        </p:nvSpPr>
        <p:spPr>
          <a:xfrm>
            <a:off x="1216200" y="3494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Our first idea Made by Manthon</a:t>
            </a:r>
            <a:endParaRPr/>
          </a:p>
        </p:txBody>
      </p:sp>
      <p:sp>
        <p:nvSpPr>
          <p:cNvPr id="216" name="Google Shape;216;p20"/>
          <p:cNvSpPr txBox="1"/>
          <p:nvPr>
            <p:ph idx="1" type="body"/>
          </p:nvPr>
        </p:nvSpPr>
        <p:spPr>
          <a:xfrm>
            <a:off x="1260550" y="161187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7" name="Google Shape;217;p20" title="Prototype mountain shredders"/>
          <p:cNvPicPr preferRelativeResize="0"/>
          <p:nvPr/>
        </p:nvPicPr>
        <p:blipFill>
          <a:blip r:embed="rId3">
            <a:alphaModFix/>
          </a:blip>
          <a:stretch>
            <a:fillRect/>
          </a:stretch>
        </p:blipFill>
        <p:spPr>
          <a:xfrm>
            <a:off x="1034641" y="1301662"/>
            <a:ext cx="4708833" cy="3531625"/>
          </a:xfrm>
          <a:prstGeom prst="rect">
            <a:avLst/>
          </a:prstGeom>
          <a:noFill/>
          <a:ln>
            <a:noFill/>
          </a:ln>
        </p:spPr>
      </p:pic>
      <p:cxnSp>
        <p:nvCxnSpPr>
          <p:cNvPr id="218" name="Google Shape;218;p20"/>
          <p:cNvCxnSpPr/>
          <p:nvPr/>
        </p:nvCxnSpPr>
        <p:spPr>
          <a:xfrm flipH="1">
            <a:off x="4537575" y="1744900"/>
            <a:ext cx="1973100" cy="775800"/>
          </a:xfrm>
          <a:prstGeom prst="straightConnector1">
            <a:avLst/>
          </a:prstGeom>
          <a:noFill/>
          <a:ln cap="flat" cmpd="sng" w="9525">
            <a:solidFill>
              <a:srgbClr val="0000FF"/>
            </a:solidFill>
            <a:prstDash val="solid"/>
            <a:round/>
            <a:headEnd len="med" w="med" type="none"/>
            <a:tailEnd len="med" w="med" type="triangle"/>
          </a:ln>
        </p:spPr>
      </p:cxnSp>
      <p:sp>
        <p:nvSpPr>
          <p:cNvPr id="219" name="Google Shape;219;p20"/>
          <p:cNvSpPr txBox="1"/>
          <p:nvPr/>
        </p:nvSpPr>
        <p:spPr>
          <a:xfrm>
            <a:off x="6170700" y="1352375"/>
            <a:ext cx="1263600" cy="58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1"/>
                </a:solidFill>
                <a:latin typeface="Lato"/>
                <a:ea typeface="Lato"/>
                <a:cs typeface="Lato"/>
                <a:sym typeface="Lato"/>
              </a:rPr>
              <a:t>Digging arm</a:t>
            </a:r>
            <a:endParaRPr sz="1300">
              <a:solidFill>
                <a:schemeClr val="lt1"/>
              </a:solidFill>
              <a:latin typeface="Lato"/>
              <a:ea typeface="Lato"/>
              <a:cs typeface="Lato"/>
              <a:sym typeface="Lato"/>
            </a:endParaRPr>
          </a:p>
        </p:txBody>
      </p:sp>
      <p:cxnSp>
        <p:nvCxnSpPr>
          <p:cNvPr id="220" name="Google Shape;220;p20"/>
          <p:cNvCxnSpPr/>
          <p:nvPr/>
        </p:nvCxnSpPr>
        <p:spPr>
          <a:xfrm flipH="1">
            <a:off x="3418775" y="1071550"/>
            <a:ext cx="172800" cy="1801200"/>
          </a:xfrm>
          <a:prstGeom prst="straightConnector1">
            <a:avLst/>
          </a:prstGeom>
          <a:noFill/>
          <a:ln cap="flat" cmpd="sng" w="9525">
            <a:solidFill>
              <a:srgbClr val="0000FF"/>
            </a:solidFill>
            <a:prstDash val="solid"/>
            <a:round/>
            <a:headEnd len="med" w="med" type="none"/>
            <a:tailEnd len="med" w="med" type="triangle"/>
          </a:ln>
        </p:spPr>
      </p:cxnSp>
      <p:sp>
        <p:nvSpPr>
          <p:cNvPr id="221" name="Google Shape;221;p20"/>
          <p:cNvSpPr txBox="1"/>
          <p:nvPr/>
        </p:nvSpPr>
        <p:spPr>
          <a:xfrm>
            <a:off x="3207300" y="641975"/>
            <a:ext cx="857100" cy="71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lt1"/>
                </a:solidFill>
                <a:latin typeface="Lato"/>
                <a:ea typeface="Lato"/>
                <a:cs typeface="Lato"/>
                <a:sym typeface="Lato"/>
              </a:rPr>
              <a:t>Motor</a:t>
            </a:r>
            <a:endParaRPr sz="1300">
              <a:solidFill>
                <a:schemeClr val="lt1"/>
              </a:solidFill>
              <a:latin typeface="Lato"/>
              <a:ea typeface="Lato"/>
              <a:cs typeface="Lato"/>
              <a:sym typeface="Lato"/>
            </a:endParaRPr>
          </a:p>
        </p:txBody>
      </p:sp>
      <p:cxnSp>
        <p:nvCxnSpPr>
          <p:cNvPr id="222" name="Google Shape;222;p20"/>
          <p:cNvCxnSpPr/>
          <p:nvPr/>
        </p:nvCxnSpPr>
        <p:spPr>
          <a:xfrm>
            <a:off x="768575" y="2520700"/>
            <a:ext cx="2218800" cy="453300"/>
          </a:xfrm>
          <a:prstGeom prst="straightConnector1">
            <a:avLst/>
          </a:prstGeom>
          <a:noFill/>
          <a:ln cap="flat" cmpd="sng" w="9525">
            <a:solidFill>
              <a:srgbClr val="0000FF"/>
            </a:solidFill>
            <a:prstDash val="solid"/>
            <a:round/>
            <a:headEnd len="med" w="med" type="none"/>
            <a:tailEnd len="med" w="med" type="triangle"/>
          </a:ln>
        </p:spPr>
      </p:cxnSp>
      <p:sp>
        <p:nvSpPr>
          <p:cNvPr id="223" name="Google Shape;223;p20"/>
          <p:cNvSpPr txBox="1"/>
          <p:nvPr/>
        </p:nvSpPr>
        <p:spPr>
          <a:xfrm>
            <a:off x="-380175" y="2162350"/>
            <a:ext cx="1803300" cy="71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lt1"/>
                </a:solidFill>
                <a:latin typeface="Lato"/>
                <a:ea typeface="Lato"/>
                <a:cs typeface="Lato"/>
                <a:sym typeface="Lato"/>
              </a:rPr>
              <a:t>Hub</a:t>
            </a:r>
            <a:endParaRPr sz="1300">
              <a:solidFill>
                <a:schemeClr val="lt1"/>
              </a:solidFill>
              <a:latin typeface="Lato"/>
              <a:ea typeface="Lato"/>
              <a:cs typeface="Lato"/>
              <a:sym typeface="Lato"/>
            </a:endParaRPr>
          </a:p>
        </p:txBody>
      </p:sp>
      <p:cxnSp>
        <p:nvCxnSpPr>
          <p:cNvPr id="224" name="Google Shape;224;p20"/>
          <p:cNvCxnSpPr/>
          <p:nvPr/>
        </p:nvCxnSpPr>
        <p:spPr>
          <a:xfrm flipH="1">
            <a:off x="4215900" y="3281200"/>
            <a:ext cx="712200" cy="271200"/>
          </a:xfrm>
          <a:prstGeom prst="straightConnector1">
            <a:avLst/>
          </a:prstGeom>
          <a:noFill/>
          <a:ln cap="flat" cmpd="sng" w="9525">
            <a:solidFill>
              <a:srgbClr val="0000FF"/>
            </a:solidFill>
            <a:prstDash val="solid"/>
            <a:round/>
            <a:headEnd len="med" w="med" type="none"/>
            <a:tailEnd len="med" w="med" type="triangle"/>
          </a:ln>
        </p:spPr>
      </p:cxnSp>
      <p:cxnSp>
        <p:nvCxnSpPr>
          <p:cNvPr id="225" name="Google Shape;225;p20"/>
          <p:cNvCxnSpPr/>
          <p:nvPr/>
        </p:nvCxnSpPr>
        <p:spPr>
          <a:xfrm rot="10800000">
            <a:off x="4013625" y="3077350"/>
            <a:ext cx="893400" cy="233400"/>
          </a:xfrm>
          <a:prstGeom prst="straightConnector1">
            <a:avLst/>
          </a:prstGeom>
          <a:noFill/>
          <a:ln cap="flat" cmpd="sng" w="9525">
            <a:solidFill>
              <a:srgbClr val="0000FF"/>
            </a:solidFill>
            <a:prstDash val="solid"/>
            <a:round/>
            <a:headEnd len="med" w="med" type="none"/>
            <a:tailEnd len="med" w="med" type="triangle"/>
          </a:ln>
        </p:spPr>
      </p:cxnSp>
      <p:cxnSp>
        <p:nvCxnSpPr>
          <p:cNvPr id="226" name="Google Shape;226;p20"/>
          <p:cNvCxnSpPr/>
          <p:nvPr/>
        </p:nvCxnSpPr>
        <p:spPr>
          <a:xfrm flipH="1">
            <a:off x="3207175" y="3295975"/>
            <a:ext cx="1662900" cy="256500"/>
          </a:xfrm>
          <a:prstGeom prst="straightConnector1">
            <a:avLst/>
          </a:prstGeom>
          <a:noFill/>
          <a:ln cap="flat" cmpd="sng" w="9525">
            <a:solidFill>
              <a:srgbClr val="0000FF"/>
            </a:solidFill>
            <a:prstDash val="solid"/>
            <a:round/>
            <a:headEnd len="med" w="med" type="none"/>
            <a:tailEnd len="med" w="med" type="triangle"/>
          </a:ln>
        </p:spPr>
      </p:cxnSp>
      <p:sp>
        <p:nvSpPr>
          <p:cNvPr id="227" name="Google Shape;227;p20"/>
          <p:cNvSpPr txBox="1"/>
          <p:nvPr/>
        </p:nvSpPr>
        <p:spPr>
          <a:xfrm>
            <a:off x="4773975" y="2919075"/>
            <a:ext cx="814200" cy="71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Lato"/>
                <a:ea typeface="Lato"/>
                <a:cs typeface="Lato"/>
                <a:sym typeface="Lato"/>
              </a:rPr>
              <a:t>Wheels</a:t>
            </a:r>
            <a:endParaRPr sz="1300">
              <a:solidFill>
                <a:schemeClr val="dk1"/>
              </a:solidFill>
              <a:latin typeface="Lato"/>
              <a:ea typeface="Lato"/>
              <a:cs typeface="Lato"/>
              <a:sym typeface="Lato"/>
            </a:endParaRPr>
          </a:p>
        </p:txBody>
      </p:sp>
      <p:sp>
        <p:nvSpPr>
          <p:cNvPr id="228" name="Google Shape;228;p20"/>
          <p:cNvSpPr txBox="1"/>
          <p:nvPr/>
        </p:nvSpPr>
        <p:spPr>
          <a:xfrm>
            <a:off x="81300" y="96075"/>
            <a:ext cx="7464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#7</a:t>
            </a:r>
            <a:endParaRPr sz="1800">
              <a:solidFill>
                <a:schemeClr val="dk2"/>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1"/>
          <p:cNvSpPr txBox="1"/>
          <p:nvPr>
            <p:ph type="title"/>
          </p:nvPr>
        </p:nvSpPr>
        <p:spPr>
          <a:xfrm>
            <a:off x="1297500" y="393750"/>
            <a:ext cx="7038900" cy="914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Our Prototype           </a:t>
            </a:r>
            <a:endParaRPr sz="4500"/>
          </a:p>
        </p:txBody>
      </p:sp>
      <p:sp>
        <p:nvSpPr>
          <p:cNvPr id="234" name="Google Shape;234;p21"/>
          <p:cNvSpPr txBox="1"/>
          <p:nvPr/>
        </p:nvSpPr>
        <p:spPr>
          <a:xfrm>
            <a:off x="81300" y="96075"/>
            <a:ext cx="746400" cy="53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#8</a:t>
            </a:r>
            <a:endParaRPr sz="1800">
              <a:solidFill>
                <a:schemeClr val="dk2"/>
              </a:solidFill>
              <a:latin typeface="Lato"/>
              <a:ea typeface="Lato"/>
              <a:cs typeface="Lato"/>
              <a:sym typeface="Lato"/>
            </a:endParaRPr>
          </a:p>
        </p:txBody>
      </p:sp>
      <p:pic>
        <p:nvPicPr>
          <p:cNvPr id="235" name="Google Shape;235;p21"/>
          <p:cNvPicPr preferRelativeResize="0"/>
          <p:nvPr/>
        </p:nvPicPr>
        <p:blipFill>
          <a:blip r:embed="rId3">
            <a:alphaModFix/>
          </a:blip>
          <a:stretch>
            <a:fillRect/>
          </a:stretch>
        </p:blipFill>
        <p:spPr>
          <a:xfrm>
            <a:off x="152400" y="1460250"/>
            <a:ext cx="4707804" cy="3530853"/>
          </a:xfrm>
          <a:prstGeom prst="rect">
            <a:avLst/>
          </a:prstGeom>
          <a:noFill/>
          <a:ln>
            <a:noFill/>
          </a:ln>
        </p:spPr>
      </p:pic>
      <p:cxnSp>
        <p:nvCxnSpPr>
          <p:cNvPr id="236" name="Google Shape;236;p21"/>
          <p:cNvCxnSpPr/>
          <p:nvPr/>
        </p:nvCxnSpPr>
        <p:spPr>
          <a:xfrm flipH="1" rot="10800000">
            <a:off x="1076550" y="827375"/>
            <a:ext cx="1006800" cy="1983600"/>
          </a:xfrm>
          <a:prstGeom prst="straightConnector1">
            <a:avLst/>
          </a:prstGeom>
          <a:noFill/>
          <a:ln cap="flat" cmpd="sng" w="76200">
            <a:solidFill>
              <a:srgbClr val="FF00FF"/>
            </a:solidFill>
            <a:prstDash val="solid"/>
            <a:round/>
            <a:headEnd len="med" w="med" type="none"/>
            <a:tailEnd len="med" w="med" type="none"/>
          </a:ln>
        </p:spPr>
      </p:cxnSp>
      <p:sp>
        <p:nvSpPr>
          <p:cNvPr id="237" name="Google Shape;237;p21"/>
          <p:cNvSpPr txBox="1"/>
          <p:nvPr/>
        </p:nvSpPr>
        <p:spPr>
          <a:xfrm>
            <a:off x="1574950" y="393750"/>
            <a:ext cx="5741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Lato"/>
                <a:ea typeface="Lato"/>
                <a:cs typeface="Lato"/>
                <a:sym typeface="Lato"/>
              </a:rPr>
              <a:t>Digging  arm!     (  Made by Kesler )</a:t>
            </a:r>
            <a:endParaRPr sz="1300">
              <a:solidFill>
                <a:schemeClr val="lt1"/>
              </a:solidFill>
              <a:latin typeface="Lato"/>
              <a:ea typeface="Lato"/>
              <a:cs typeface="Lato"/>
              <a:sym typeface="Lato"/>
            </a:endParaRPr>
          </a:p>
        </p:txBody>
      </p:sp>
      <p:cxnSp>
        <p:nvCxnSpPr>
          <p:cNvPr id="238" name="Google Shape;238;p21"/>
          <p:cNvCxnSpPr/>
          <p:nvPr/>
        </p:nvCxnSpPr>
        <p:spPr>
          <a:xfrm>
            <a:off x="1574950" y="3478850"/>
            <a:ext cx="4077000" cy="966900"/>
          </a:xfrm>
          <a:prstGeom prst="straightConnector1">
            <a:avLst/>
          </a:prstGeom>
          <a:noFill/>
          <a:ln cap="flat" cmpd="sng" w="38100">
            <a:solidFill>
              <a:srgbClr val="FF00FF"/>
            </a:solidFill>
            <a:prstDash val="solid"/>
            <a:round/>
            <a:headEnd len="med" w="med" type="none"/>
            <a:tailEnd len="med" w="med" type="none"/>
          </a:ln>
        </p:spPr>
      </p:cxnSp>
      <p:sp>
        <p:nvSpPr>
          <p:cNvPr id="239" name="Google Shape;239;p21"/>
          <p:cNvSpPr txBox="1"/>
          <p:nvPr/>
        </p:nvSpPr>
        <p:spPr>
          <a:xfrm>
            <a:off x="5651950" y="4226450"/>
            <a:ext cx="20436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Lato"/>
                <a:ea typeface="Lato"/>
                <a:cs typeface="Lato"/>
                <a:sym typeface="Lato"/>
              </a:rPr>
              <a:t>GPR  ( Made by Kesler)</a:t>
            </a:r>
            <a:endParaRPr sz="1300">
              <a:solidFill>
                <a:schemeClr val="lt1"/>
              </a:solidFill>
              <a:latin typeface="Lato"/>
              <a:ea typeface="Lato"/>
              <a:cs typeface="Lato"/>
              <a:sym typeface="Lato"/>
            </a:endParaRPr>
          </a:p>
        </p:txBody>
      </p:sp>
      <p:cxnSp>
        <p:nvCxnSpPr>
          <p:cNvPr id="240" name="Google Shape;240;p21"/>
          <p:cNvCxnSpPr/>
          <p:nvPr/>
        </p:nvCxnSpPr>
        <p:spPr>
          <a:xfrm flipH="1" rot="10800000">
            <a:off x="3718075" y="2063475"/>
            <a:ext cx="2073300" cy="717600"/>
          </a:xfrm>
          <a:prstGeom prst="straightConnector1">
            <a:avLst/>
          </a:prstGeom>
          <a:noFill/>
          <a:ln cap="flat" cmpd="sng" w="38100">
            <a:solidFill>
              <a:srgbClr val="FF00FF"/>
            </a:solidFill>
            <a:prstDash val="solid"/>
            <a:round/>
            <a:headEnd len="med" w="med" type="none"/>
            <a:tailEnd len="med" w="med" type="none"/>
          </a:ln>
        </p:spPr>
      </p:cxnSp>
      <p:sp>
        <p:nvSpPr>
          <p:cNvPr id="241" name="Google Shape;241;p21"/>
          <p:cNvSpPr txBox="1"/>
          <p:nvPr/>
        </p:nvSpPr>
        <p:spPr>
          <a:xfrm>
            <a:off x="5213225" y="1923825"/>
            <a:ext cx="3369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lt1"/>
                </a:solidFill>
                <a:latin typeface="Lato"/>
                <a:ea typeface="Lato"/>
                <a:cs typeface="Lato"/>
                <a:sym typeface="Lato"/>
              </a:rPr>
              <a:t>                 GMCS     ( Made by sid)</a:t>
            </a:r>
            <a:endParaRPr sz="1300">
              <a:solidFill>
                <a:schemeClr val="lt1"/>
              </a:solidFill>
              <a:latin typeface="Lato"/>
              <a:ea typeface="Lato"/>
              <a:cs typeface="Lato"/>
              <a:sym typeface="Lato"/>
            </a:endParaRPr>
          </a:p>
          <a:p>
            <a:pPr indent="0" lvl="0" marL="0" rtl="0" algn="l">
              <a:spcBef>
                <a:spcPts val="0"/>
              </a:spcBef>
              <a:spcAft>
                <a:spcPts val="0"/>
              </a:spcAft>
              <a:buNone/>
            </a:pPr>
            <a:r>
              <a:rPr lang="en" sz="1300">
                <a:solidFill>
                  <a:schemeClr val="lt1"/>
                </a:solidFill>
                <a:latin typeface="Lato"/>
                <a:ea typeface="Lato"/>
                <a:cs typeface="Lato"/>
                <a:sym typeface="Lato"/>
              </a:rPr>
              <a:t>(Ground Material Containment System)</a:t>
            </a:r>
            <a:endParaRPr sz="13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